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aser Arabic" charset="1" panose="00000500000000000000"/>
      <p:regular r:id="rId18"/>
    </p:embeddedFont>
    <p:embeddedFont>
      <p:font typeface="Telegraf" charset="1" panose="00000500000000000000"/>
      <p:regular r:id="rId19"/>
    </p:embeddedFont>
    <p:embeddedFont>
      <p:font typeface="Amaranth Bold" charset="1" panose="02000500000000020004"/>
      <p:regular r:id="rId20"/>
    </p:embeddedFont>
    <p:embeddedFont>
      <p:font typeface="Telegraf Bold" charset="1" panose="00000800000000000000"/>
      <p:regular r:id="rId21"/>
    </p:embeddedFont>
    <p:embeddedFont>
      <p:font typeface="Cinzel Decorative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12848" y="3162609"/>
            <a:ext cx="11262305" cy="3221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5078" spc="-314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Proyeksi Pertumbuhan Mobil Pribadi Roda Empat Kota Manado Menggunakan Persamaan Differensial Model Pertumbuhan Populasi Kontinu (Model Logistik)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81641" y="6645943"/>
            <a:ext cx="4724718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Kelompok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01350" y="1352550"/>
            <a:ext cx="13107577" cy="97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7501" spc="-465" b="true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Langkah 8: Penggunaan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01350" y="3929444"/>
            <a:ext cx="13255700" cy="223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6"/>
              </a:lnSpc>
            </a:pPr>
            <a:r>
              <a:rPr lang="en-US" sz="3600" spc="-22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 dari pembuatan model tersebut bisa diterapkan di masyarakat sehingga laju pertumbuhan mobil tidak melebihi kapasitas maksimum dan mengakibatkan kemacetan lalu lintas di kota Manado.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1350" y="1352550"/>
            <a:ext cx="13107577" cy="97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7501" spc="-465" b="true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Kelebihan dan Kekurangan: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1350" y="3176968"/>
            <a:ext cx="13255700" cy="517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976"/>
              </a:lnSpc>
              <a:buFont typeface="Arial"/>
              <a:buChar char="•"/>
            </a:pPr>
            <a:r>
              <a:rPr lang="en-US" sz="3600" spc="-22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Kelebihan:</a:t>
            </a:r>
          </a:p>
          <a:p>
            <a:pPr algn="just">
              <a:lnSpc>
                <a:spcPts val="5976"/>
              </a:lnSpc>
            </a:pPr>
            <a:r>
              <a:rPr lang="en-US" sz="3600" spc="-22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Jurnal ini tidak hanya menyajikan satu model, tetapi beberapa variasi nilai k (laju pertumbuhan), sehingga dapat memilih model yang paling sesuai dengan data aktual.</a:t>
            </a:r>
          </a:p>
          <a:p>
            <a:pPr algn="just" marL="777240" indent="-388620" lvl="1">
              <a:lnSpc>
                <a:spcPts val="5976"/>
              </a:lnSpc>
              <a:buFont typeface="Arial"/>
              <a:buChar char="•"/>
            </a:pPr>
            <a:r>
              <a:rPr lang="en-US" sz="3600" spc="-22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Kekurangan:</a:t>
            </a:r>
          </a:p>
          <a:p>
            <a:pPr algn="just">
              <a:lnSpc>
                <a:spcPts val="5644"/>
              </a:lnSpc>
            </a:pPr>
            <a:r>
              <a:rPr lang="en-US" sz="3400" spc="-2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Model ini bagus untuk jangka pendek, tapi dalam jangka panjang bisa kurang akurat jika ada perubahan kebijakan atau pembangunan jalan baru.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979" y="4392787"/>
            <a:ext cx="13180042" cy="176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b="true" sz="13374" spc="-829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911" y="-305743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2888" y="3406932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88736" y="1866126"/>
            <a:ext cx="5329592" cy="2160705"/>
          </a:xfrm>
          <a:custGeom>
            <a:avLst/>
            <a:gdLst/>
            <a:ahLst/>
            <a:cxnLst/>
            <a:rect r="r" b="b" t="t" l="l"/>
            <a:pathLst>
              <a:path h="2160705" w="5329592">
                <a:moveTo>
                  <a:pt x="0" y="0"/>
                </a:moveTo>
                <a:lnTo>
                  <a:pt x="5329592" y="0"/>
                </a:lnTo>
                <a:lnTo>
                  <a:pt x="5329592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40943" y="4981575"/>
            <a:ext cx="11623216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Yohanes Rio Dewantoro (662023009)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569672" y="6255253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86581" y="81776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19049" y="1447007"/>
            <a:ext cx="8849902" cy="99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b="true" sz="7501" spc="-465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Nama Anggota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33297" y="3686371"/>
            <a:ext cx="11238509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Pramudya Riandanu (662023001)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55608" y="6273800"/>
            <a:ext cx="11993886" cy="92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Agatha Viola Amanda Febyani (662023007)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16183948" y="796701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14124" y="0"/>
            <a:ext cx="10509294" cy="10509294"/>
          </a:xfrm>
          <a:custGeom>
            <a:avLst/>
            <a:gdLst/>
            <a:ahLst/>
            <a:cxnLst/>
            <a:rect r="r" b="b" t="t" l="l"/>
            <a:pathLst>
              <a:path h="10509294" w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75031" y="898830"/>
            <a:ext cx="13221877" cy="97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7501" spc="-465" b="true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Langkah 1: Identifikasi Masalah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5031" y="2441270"/>
            <a:ext cx="13255700" cy="701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2"/>
              </a:lnSpc>
            </a:pPr>
            <a:r>
              <a:rPr lang="en-US" sz="3073" spc="-1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Memodelkan laju pertumbuhan  jumlah mobil pribadi di Kota Manado semakin meningkat setiap tahun.  Identifikasi masalah dalam dunia nyata melibatkan pengamatan pertumbuhan jumlah mobil karena terjadi kemacetan di kota Manado. </a:t>
            </a:r>
          </a:p>
          <a:p>
            <a:pPr algn="just">
              <a:lnSpc>
                <a:spcPts val="5102"/>
              </a:lnSpc>
            </a:pPr>
            <a:r>
              <a:rPr lang="en-US" b="true" sz="3073" spc="-19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Contoh:</a:t>
            </a:r>
          </a:p>
          <a:p>
            <a:pPr algn="just">
              <a:lnSpc>
                <a:spcPts val="5102"/>
              </a:lnSpc>
            </a:pPr>
            <a:r>
              <a:rPr lang="en-US" sz="3073" spc="-1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Pertumbuhan jumlah mobil yang terus meningkat setiap tahun.</a:t>
            </a:r>
          </a:p>
          <a:p>
            <a:pPr algn="just">
              <a:lnSpc>
                <a:spcPts val="5102"/>
              </a:lnSpc>
            </a:pPr>
            <a:r>
              <a:rPr lang="en-US" sz="3073" spc="-1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Kemacetan lalu lintas di kota Manado akibat peningkatan jumlah mobil dan jalan yang terbatas.</a:t>
            </a:r>
          </a:p>
          <a:p>
            <a:pPr algn="just">
              <a:lnSpc>
                <a:spcPts val="5102"/>
              </a:lnSpc>
            </a:pPr>
            <a:r>
              <a:rPr lang="en-US" b="true" sz="3073" spc="-19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Masalah:</a:t>
            </a:r>
          </a:p>
          <a:p>
            <a:pPr algn="just">
              <a:lnSpc>
                <a:spcPts val="5102"/>
              </a:lnSpc>
            </a:pPr>
            <a:r>
              <a:rPr lang="en-US" sz="3073" spc="-1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Kapan jumlah mobil pribadi di Kota Manado akan mencapai kapasitas maksimum yang ditentukan?</a:t>
            </a:r>
          </a:p>
          <a:p>
            <a:pPr algn="just">
              <a:lnSpc>
                <a:spcPts val="427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334800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4456" y="636870"/>
            <a:ext cx="16230600" cy="189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7501" spc="-465" b="true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Langkah 2 : Formulasi Masalah ke dunia   nyata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54456" y="2854662"/>
            <a:ext cx="14003266" cy="273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59"/>
              </a:lnSpc>
            </a:pPr>
            <a:r>
              <a:rPr lang="en-US" sz="4373" spc="-2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Jumlah mobil pribadi  </a:t>
            </a:r>
          </a:p>
          <a:p>
            <a:pPr algn="just">
              <a:lnSpc>
                <a:spcPts val="7259"/>
              </a:lnSpc>
            </a:pPr>
            <a:r>
              <a:rPr lang="en-US" sz="4373" spc="-2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Jumlah mobil awal </a:t>
            </a:r>
          </a:p>
          <a:p>
            <a:pPr algn="just">
              <a:lnSpc>
                <a:spcPts val="7259"/>
              </a:lnSpc>
            </a:pPr>
            <a:r>
              <a:rPr lang="en-US" sz="4373" spc="-2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Kapasitas tampung maksimum kendaraan di kota Manado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083177" y="3114656"/>
            <a:ext cx="1296145" cy="628434"/>
            <a:chOff x="0" y="0"/>
            <a:chExt cx="1728193" cy="8379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8193" cy="837912"/>
            </a:xfrm>
            <a:custGeom>
              <a:avLst/>
              <a:gdLst/>
              <a:ahLst/>
              <a:cxnLst/>
              <a:rect r="r" b="b" t="t" l="l"/>
              <a:pathLst>
                <a:path h="837912" w="1728193">
                  <a:moveTo>
                    <a:pt x="0" y="0"/>
                  </a:moveTo>
                  <a:lnTo>
                    <a:pt x="1728193" y="0"/>
                  </a:lnTo>
                  <a:lnTo>
                    <a:pt x="1728193" y="837912"/>
                  </a:lnTo>
                  <a:lnTo>
                    <a:pt x="0" y="83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701628" y="3992506"/>
            <a:ext cx="763098" cy="628434"/>
            <a:chOff x="0" y="0"/>
            <a:chExt cx="1017464" cy="8379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7464" cy="837912"/>
            </a:xfrm>
            <a:custGeom>
              <a:avLst/>
              <a:gdLst/>
              <a:ahLst/>
              <a:cxnLst/>
              <a:rect r="r" b="b" t="t" l="l"/>
              <a:pathLst>
                <a:path h="837912" w="1017464">
                  <a:moveTo>
                    <a:pt x="0" y="0"/>
                  </a:moveTo>
                  <a:lnTo>
                    <a:pt x="1017464" y="0"/>
                  </a:lnTo>
                  <a:lnTo>
                    <a:pt x="1017464" y="837912"/>
                  </a:lnTo>
                  <a:lnTo>
                    <a:pt x="0" y="83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699165" y="4913318"/>
            <a:ext cx="717114" cy="563446"/>
            <a:chOff x="0" y="0"/>
            <a:chExt cx="956151" cy="7512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6151" cy="751262"/>
            </a:xfrm>
            <a:custGeom>
              <a:avLst/>
              <a:gdLst/>
              <a:ahLst/>
              <a:cxnLst/>
              <a:rect r="r" b="b" t="t" l="l"/>
              <a:pathLst>
                <a:path h="751262" w="956151">
                  <a:moveTo>
                    <a:pt x="0" y="0"/>
                  </a:moveTo>
                  <a:lnTo>
                    <a:pt x="956151" y="0"/>
                  </a:lnTo>
                  <a:lnTo>
                    <a:pt x="956151" y="751262"/>
                  </a:lnTo>
                  <a:lnTo>
                    <a:pt x="0" y="75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54456" y="5937696"/>
            <a:ext cx="14584736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39"/>
              </a:lnSpc>
            </a:pPr>
            <a:r>
              <a:rPr lang="en-US" sz="3999" spc="-24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Laju perubahan pertumbuhan angka populasi mobil dari tahun ke tahun dalam jumlah kapasitas yang ditentukan.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94628" y="1670353"/>
            <a:ext cx="12736102" cy="97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7501" spc="-465" b="true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Langkah 3: Membuat Asumsi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5031" y="3443933"/>
            <a:ext cx="13255700" cy="449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975"/>
              </a:lnSpc>
              <a:buFont typeface="Arial"/>
              <a:buChar char="•"/>
            </a:pPr>
            <a:r>
              <a:rPr lang="en-US" sz="3599" spc="-22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Perubahan jumlah mobil tidak terjadi secara mendadak, melainkan bertahap seiring waktu.</a:t>
            </a:r>
          </a:p>
          <a:p>
            <a:pPr algn="l" marL="777238" indent="-388619" lvl="1">
              <a:lnSpc>
                <a:spcPts val="5975"/>
              </a:lnSpc>
              <a:buFont typeface="Arial"/>
              <a:buChar char="•"/>
            </a:pPr>
            <a:r>
              <a:rPr lang="en-US" sz="3599" spc="-22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Tidak mempertimbangkan faktor kehilangan atau penghapusan kendaraan.</a:t>
            </a:r>
          </a:p>
          <a:p>
            <a:pPr algn="l" marL="777238" indent="-388619" lvl="1">
              <a:lnSpc>
                <a:spcPts val="5975"/>
              </a:lnSpc>
              <a:buFont typeface="Arial"/>
              <a:buChar char="•"/>
            </a:pPr>
            <a:r>
              <a:rPr lang="en-US" sz="3599" spc="-22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Kapasitas tampung kendaraan diasumsikan berdasarkan data tertinggi yang tersedia.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1325" y="852663"/>
            <a:ext cx="15422152" cy="97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7501" spc="-465" b="true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Langkah 4: Formulasi Model Matematis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34599" y="2389810"/>
            <a:ext cx="6536562" cy="1746068"/>
            <a:chOff x="0" y="0"/>
            <a:chExt cx="8715416" cy="23280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15416" cy="2328091"/>
            </a:xfrm>
            <a:custGeom>
              <a:avLst/>
              <a:gdLst/>
              <a:ahLst/>
              <a:cxnLst/>
              <a:rect r="r" b="b" t="t" l="l"/>
              <a:pathLst>
                <a:path h="2328091" w="8715416">
                  <a:moveTo>
                    <a:pt x="0" y="0"/>
                  </a:moveTo>
                  <a:lnTo>
                    <a:pt x="8715416" y="0"/>
                  </a:lnTo>
                  <a:lnTo>
                    <a:pt x="8715416" y="2328091"/>
                  </a:lnTo>
                  <a:lnTo>
                    <a:pt x="0" y="2328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82710" y="4590025"/>
            <a:ext cx="1676985" cy="1229789"/>
            <a:chOff x="0" y="0"/>
            <a:chExt cx="2235980" cy="16397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5980" cy="1639718"/>
            </a:xfrm>
            <a:custGeom>
              <a:avLst/>
              <a:gdLst/>
              <a:ahLst/>
              <a:cxnLst/>
              <a:rect r="r" b="b" t="t" l="l"/>
              <a:pathLst>
                <a:path h="1639718" w="2235980">
                  <a:moveTo>
                    <a:pt x="0" y="0"/>
                  </a:moveTo>
                  <a:lnTo>
                    <a:pt x="2235980" y="0"/>
                  </a:lnTo>
                  <a:lnTo>
                    <a:pt x="2235980" y="1639718"/>
                  </a:lnTo>
                  <a:lnTo>
                    <a:pt x="0" y="1639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660288" y="4418575"/>
            <a:ext cx="6626300" cy="128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2"/>
              </a:lnSpc>
            </a:pPr>
            <a:r>
              <a:rPr lang="en-US" sz="3073" spc="-1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Laju pertumbuhan mobil dalam waktu tertentu.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36900" y="6035432"/>
            <a:ext cx="1963855" cy="628434"/>
            <a:chOff x="0" y="0"/>
            <a:chExt cx="2618474" cy="8379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18474" cy="837912"/>
            </a:xfrm>
            <a:custGeom>
              <a:avLst/>
              <a:gdLst/>
              <a:ahLst/>
              <a:cxnLst/>
              <a:rect r="r" b="b" t="t" l="l"/>
              <a:pathLst>
                <a:path h="837912" w="2618474">
                  <a:moveTo>
                    <a:pt x="0" y="0"/>
                  </a:moveTo>
                  <a:lnTo>
                    <a:pt x="2618474" y="0"/>
                  </a:lnTo>
                  <a:lnTo>
                    <a:pt x="2618474" y="837912"/>
                  </a:lnTo>
                  <a:lnTo>
                    <a:pt x="0" y="83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45474" y="7138631"/>
            <a:ext cx="1655281" cy="643720"/>
            <a:chOff x="0" y="0"/>
            <a:chExt cx="2207041" cy="8582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7041" cy="858294"/>
            </a:xfrm>
            <a:custGeom>
              <a:avLst/>
              <a:gdLst/>
              <a:ahLst/>
              <a:cxnLst/>
              <a:rect r="r" b="b" t="t" l="l"/>
              <a:pathLst>
                <a:path h="858294" w="2207041">
                  <a:moveTo>
                    <a:pt x="0" y="0"/>
                  </a:moveTo>
                  <a:lnTo>
                    <a:pt x="2207041" y="0"/>
                  </a:lnTo>
                  <a:lnTo>
                    <a:pt x="2207041" y="858294"/>
                  </a:lnTo>
                  <a:lnTo>
                    <a:pt x="0" y="858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66696" y="8197935"/>
            <a:ext cx="1634059" cy="643720"/>
            <a:chOff x="0" y="0"/>
            <a:chExt cx="2178746" cy="8582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78746" cy="858294"/>
            </a:xfrm>
            <a:custGeom>
              <a:avLst/>
              <a:gdLst/>
              <a:ahLst/>
              <a:cxnLst/>
              <a:rect r="r" b="b" t="t" l="l"/>
              <a:pathLst>
                <a:path h="858294" w="2178746">
                  <a:moveTo>
                    <a:pt x="0" y="0"/>
                  </a:moveTo>
                  <a:lnTo>
                    <a:pt x="2178746" y="0"/>
                  </a:lnTo>
                  <a:lnTo>
                    <a:pt x="2178746" y="858294"/>
                  </a:lnTo>
                  <a:lnTo>
                    <a:pt x="0" y="858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118234" y="9172572"/>
            <a:ext cx="1241461" cy="643720"/>
            <a:chOff x="0" y="0"/>
            <a:chExt cx="1655281" cy="8582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55281" cy="858294"/>
            </a:xfrm>
            <a:custGeom>
              <a:avLst/>
              <a:gdLst/>
              <a:ahLst/>
              <a:cxnLst/>
              <a:rect r="r" b="b" t="t" l="l"/>
              <a:pathLst>
                <a:path h="858294" w="1655281">
                  <a:moveTo>
                    <a:pt x="0" y="0"/>
                  </a:moveTo>
                  <a:lnTo>
                    <a:pt x="1655281" y="0"/>
                  </a:lnTo>
                  <a:lnTo>
                    <a:pt x="1655281" y="858294"/>
                  </a:lnTo>
                  <a:lnTo>
                    <a:pt x="0" y="858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691031" y="5863982"/>
            <a:ext cx="5311850" cy="63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2"/>
              </a:lnSpc>
            </a:pPr>
            <a:r>
              <a:rPr lang="en-US" sz="3073" spc="-1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Jumlah mobil pada saat 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91031" y="7054981"/>
            <a:ext cx="5742594" cy="63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2"/>
              </a:lnSpc>
            </a:pPr>
            <a:r>
              <a:rPr lang="en-US" sz="3073" spc="-1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Jumlah mobil awal saat t = 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91031" y="8156831"/>
            <a:ext cx="8361076" cy="63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2"/>
              </a:lnSpc>
            </a:pPr>
            <a:r>
              <a:rPr lang="en-US" sz="3073" spc="-1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Daya tampung dari suatu daerah untuk populasi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91031" y="9086850"/>
            <a:ext cx="7222053" cy="63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2"/>
              </a:lnSpc>
            </a:pPr>
            <a:r>
              <a:rPr lang="en-US" sz="3073" spc="-19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Laju pertumbuhan perkapita populasi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1325" y="1200150"/>
            <a:ext cx="12964702" cy="97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7501" spc="-465" b="true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Langkah 5: Penyelesaian Model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14127" y="2901342"/>
            <a:ext cx="5451092" cy="6356958"/>
          </a:xfrm>
          <a:custGeom>
            <a:avLst/>
            <a:gdLst/>
            <a:ahLst/>
            <a:cxnLst/>
            <a:rect r="r" b="b" t="t" l="l"/>
            <a:pathLst>
              <a:path h="6356958" w="5451092">
                <a:moveTo>
                  <a:pt x="0" y="0"/>
                </a:moveTo>
                <a:lnTo>
                  <a:pt x="5451091" y="0"/>
                </a:lnTo>
                <a:lnTo>
                  <a:pt x="545109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04777" y="3192642"/>
            <a:ext cx="3329457" cy="6356958"/>
          </a:xfrm>
          <a:custGeom>
            <a:avLst/>
            <a:gdLst/>
            <a:ahLst/>
            <a:cxnLst/>
            <a:rect r="r" b="b" t="t" l="l"/>
            <a:pathLst>
              <a:path h="6356958" w="3329457">
                <a:moveTo>
                  <a:pt x="0" y="0"/>
                </a:moveTo>
                <a:lnTo>
                  <a:pt x="3329457" y="0"/>
                </a:lnTo>
                <a:lnTo>
                  <a:pt x="332945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91359" y="3101427"/>
            <a:ext cx="6812102" cy="6233073"/>
          </a:xfrm>
          <a:custGeom>
            <a:avLst/>
            <a:gdLst/>
            <a:ahLst/>
            <a:cxnLst/>
            <a:rect r="r" b="b" t="t" l="l"/>
            <a:pathLst>
              <a:path h="6233073" w="6812102">
                <a:moveTo>
                  <a:pt x="0" y="0"/>
                </a:moveTo>
                <a:lnTo>
                  <a:pt x="6812102" y="0"/>
                </a:lnTo>
                <a:lnTo>
                  <a:pt x="6812102" y="6233073"/>
                </a:lnTo>
                <a:lnTo>
                  <a:pt x="0" y="6233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885" y="947470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213234" y="7365199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8"/>
                </a:lnTo>
                <a:lnTo>
                  <a:pt x="0" y="218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0034" y="2239545"/>
            <a:ext cx="7896298" cy="6790816"/>
          </a:xfrm>
          <a:custGeom>
            <a:avLst/>
            <a:gdLst/>
            <a:ahLst/>
            <a:cxnLst/>
            <a:rect r="r" b="b" t="t" l="l"/>
            <a:pathLst>
              <a:path h="6790816" w="7896298">
                <a:moveTo>
                  <a:pt x="0" y="0"/>
                </a:moveTo>
                <a:lnTo>
                  <a:pt x="7896297" y="0"/>
                </a:lnTo>
                <a:lnTo>
                  <a:pt x="7896297" y="6790816"/>
                </a:lnTo>
                <a:lnTo>
                  <a:pt x="0" y="6790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45334" y="2239545"/>
            <a:ext cx="7782793" cy="5807910"/>
          </a:xfrm>
          <a:custGeom>
            <a:avLst/>
            <a:gdLst/>
            <a:ahLst/>
            <a:cxnLst/>
            <a:rect r="r" b="b" t="t" l="l"/>
            <a:pathLst>
              <a:path h="5807910" w="7782793">
                <a:moveTo>
                  <a:pt x="0" y="0"/>
                </a:moveTo>
                <a:lnTo>
                  <a:pt x="7782793" y="0"/>
                </a:lnTo>
                <a:lnTo>
                  <a:pt x="7782793" y="5807910"/>
                </a:lnTo>
                <a:lnTo>
                  <a:pt x="0" y="5807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06592" y="1067042"/>
            <a:ext cx="7392577" cy="97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CODINGAN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4069" y="3960215"/>
            <a:ext cx="14739861" cy="4150435"/>
          </a:xfrm>
          <a:custGeom>
            <a:avLst/>
            <a:gdLst/>
            <a:ahLst/>
            <a:cxnLst/>
            <a:rect r="r" b="b" t="t" l="l"/>
            <a:pathLst>
              <a:path h="4150435" w="14739861">
                <a:moveTo>
                  <a:pt x="0" y="0"/>
                </a:moveTo>
                <a:lnTo>
                  <a:pt x="14739862" y="0"/>
                </a:lnTo>
                <a:lnTo>
                  <a:pt x="14739862" y="4150434"/>
                </a:lnTo>
                <a:lnTo>
                  <a:pt x="0" y="4150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2211" y="1670353"/>
            <a:ext cx="13107577" cy="97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7501" spc="-465" b="true">
                <a:solidFill>
                  <a:srgbClr val="000000"/>
                </a:solidFill>
                <a:latin typeface="Amaranth Bold"/>
                <a:ea typeface="Amaranth Bold"/>
                <a:cs typeface="Amaranth Bold"/>
                <a:sym typeface="Amaranth Bold"/>
              </a:rPr>
              <a:t>Langkah 7: Validasi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DAGgYNs-aE4</dc:identifier>
  <dcterms:modified xsi:type="dcterms:W3CDTF">2011-08-01T06:04:30Z</dcterms:modified>
  <cp:revision>1</cp:revision>
  <dc:title>Tugas Akhir Kelompok 2</dc:title>
</cp:coreProperties>
</file>